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sldIdLst>
    <p:sldId id="257" r:id="rId4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CC493B-3EE8-482C-85AA-51EA4C6AC0AE}" v="1" dt="2023-08-12T00:33:40.6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DA71-F2F7-4C28-9F48-C5D1AA5044CC}" type="datetimeFigureOut">
              <a:rPr lang="en-CA" smtClean="0"/>
              <a:t>2023-09-14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3CADD-6C7C-4CCE-85F2-1E35E9AFD0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234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DA71-F2F7-4C28-9F48-C5D1AA5044CC}" type="datetimeFigureOut">
              <a:rPr lang="en-CA" smtClean="0"/>
              <a:t>2023-09-14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3CADD-6C7C-4CCE-85F2-1E35E9AFD0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067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DA71-F2F7-4C28-9F48-C5D1AA5044CC}" type="datetimeFigureOut">
              <a:rPr lang="en-CA" smtClean="0"/>
              <a:t>2023-09-14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3CADD-6C7C-4CCE-85F2-1E35E9AFD0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8916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DA71-F2F7-4C28-9F48-C5D1AA5044CC}" type="datetimeFigureOut">
              <a:rPr lang="en-CA" smtClean="0"/>
              <a:t>2023-09-14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3CADD-6C7C-4CCE-85F2-1E35E9AFD0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942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DA71-F2F7-4C28-9F48-C5D1AA5044CC}" type="datetimeFigureOut">
              <a:rPr lang="en-CA" smtClean="0"/>
              <a:t>2023-09-14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3CADD-6C7C-4CCE-85F2-1E35E9AFD0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7382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DA71-F2F7-4C28-9F48-C5D1AA5044CC}" type="datetimeFigureOut">
              <a:rPr lang="en-CA" smtClean="0"/>
              <a:t>2023-09-14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3CADD-6C7C-4CCE-85F2-1E35E9AFD0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406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DA71-F2F7-4C28-9F48-C5D1AA5044CC}" type="datetimeFigureOut">
              <a:rPr lang="en-CA" smtClean="0"/>
              <a:t>2023-09-14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3CADD-6C7C-4CCE-85F2-1E35E9AFD0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136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DA71-F2F7-4C28-9F48-C5D1AA5044CC}" type="datetimeFigureOut">
              <a:rPr lang="en-CA" smtClean="0"/>
              <a:t>2023-09-14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3CADD-6C7C-4CCE-85F2-1E35E9AFD0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180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DA71-F2F7-4C28-9F48-C5D1AA5044CC}" type="datetimeFigureOut">
              <a:rPr lang="en-CA" smtClean="0"/>
              <a:t>2023-09-14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3CADD-6C7C-4CCE-85F2-1E35E9AFD0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7893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DA71-F2F7-4C28-9F48-C5D1AA5044CC}" type="datetimeFigureOut">
              <a:rPr lang="en-CA" smtClean="0"/>
              <a:t>2023-09-14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3CADD-6C7C-4CCE-85F2-1E35E9AFD0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8958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DA71-F2F7-4C28-9F48-C5D1AA5044CC}" type="datetimeFigureOut">
              <a:rPr lang="en-CA" smtClean="0"/>
              <a:t>2023-09-14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3CADD-6C7C-4CCE-85F2-1E35E9AFD0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0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0DA71-F2F7-4C28-9F48-C5D1AA5044CC}" type="datetimeFigureOut">
              <a:rPr lang="en-CA" smtClean="0"/>
              <a:t>2023-09-14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3CADD-6C7C-4CCE-85F2-1E35E9AFD05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534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4DBF36B-0AF3-FBD8-FE9D-9F75BC8E0E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21"/>
          <a:stretch/>
        </p:blipFill>
        <p:spPr>
          <a:xfrm>
            <a:off x="-1661" y="889578"/>
            <a:ext cx="7772400" cy="20560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362530-5EF0-4B60-B3CC-0200C5753CFE}"/>
              </a:ext>
            </a:extLst>
          </p:cNvPr>
          <p:cNvSpPr txBox="1"/>
          <p:nvPr/>
        </p:nvSpPr>
        <p:spPr>
          <a:xfrm>
            <a:off x="340142" y="3023503"/>
            <a:ext cx="70853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CA" sz="1100" kern="0" dirty="0">
                <a:solidFill>
                  <a:schemeClr val="accent1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tricky city streets to expansive highway systems, we can support roadway infrastructure projects of any size, anywhere. Our talented team and top-of-the-line tools enable us to be flexible, resourceful, and responsive to client needs.</a:t>
            </a:r>
            <a:endParaRPr lang="en-US" sz="1100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0BE856-EC64-441F-88CD-13552F349556}"/>
              </a:ext>
            </a:extLst>
          </p:cNvPr>
          <p:cNvCxnSpPr>
            <a:cxnSpLocks/>
          </p:cNvCxnSpPr>
          <p:nvPr/>
        </p:nvCxnSpPr>
        <p:spPr>
          <a:xfrm>
            <a:off x="335664" y="3672488"/>
            <a:ext cx="7085391" cy="0"/>
          </a:xfrm>
          <a:prstGeom prst="line">
            <a:avLst/>
          </a:prstGeom>
          <a:ln w="19050">
            <a:solidFill>
              <a:srgbClr val="A7D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A5BFED5-E832-4650-B19C-5DADF98AA6A3}"/>
              </a:ext>
            </a:extLst>
          </p:cNvPr>
          <p:cNvSpPr txBox="1"/>
          <p:nvPr/>
        </p:nvSpPr>
        <p:spPr>
          <a:xfrm>
            <a:off x="0" y="9039344"/>
            <a:ext cx="77066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000" dirty="0">
                <a:solidFill>
                  <a:srgbClr val="003865"/>
                </a:solidFill>
                <a:latin typeface="Open Sans"/>
              </a:rPr>
              <a:t>For more information, visit our website or get in touch with your local office at geoverra.com/contact</a:t>
            </a:r>
            <a:endParaRPr lang="en-CA" sz="1000" u="sng" dirty="0">
              <a:solidFill>
                <a:srgbClr val="003865"/>
              </a:solidFill>
              <a:latin typeface="Open San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3C0CFE-5DA8-4B6A-9002-264C72B0299F}"/>
              </a:ext>
            </a:extLst>
          </p:cNvPr>
          <p:cNvSpPr txBox="1"/>
          <p:nvPr/>
        </p:nvSpPr>
        <p:spPr>
          <a:xfrm>
            <a:off x="370507" y="3750790"/>
            <a:ext cx="7019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CA" sz="1000" kern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The surveying, mapping, and geomatics services that we deliver help bring operational and cost efficiencies to the construction of roads, overpasses, and bridges. 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With over one hundred years in the surveying industry and offices from Western Canada to </a:t>
            </a:r>
            <a:r>
              <a:rPr lang="en-US" sz="1000" b="0" i="0" dirty="0">
                <a:effectLst/>
                <a:latin typeface="Open Sans" panose="020B0606030504020204" pitchFamily="34" charset="0"/>
              </a:rPr>
              <a:t>Ontario (RAQS certified), 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we’re well-equipped to produce reliable results that are on schedule and mitigate risks, regardless of the scope or region.</a:t>
            </a:r>
            <a:r>
              <a:rPr lang="en-CA" sz="1000" kern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 Some of our road focused services include: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7F6ACB-BB27-4764-BB82-328F9AAFA4B7}"/>
              </a:ext>
            </a:extLst>
          </p:cNvPr>
          <p:cNvSpPr txBox="1"/>
          <p:nvPr/>
        </p:nvSpPr>
        <p:spPr>
          <a:xfrm>
            <a:off x="2816033" y="4517894"/>
            <a:ext cx="2263789" cy="1441420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>
            <a:defPPr>
              <a:defRPr lang="en-US"/>
            </a:defPPr>
            <a:lvl1pPr marL="0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90"/>
              </a:spcBef>
            </a:pPr>
            <a:r>
              <a:rPr lang="en-US" sz="1100" b="1" dirty="0">
                <a:solidFill>
                  <a:srgbClr val="003865"/>
                </a:solidFill>
                <a:latin typeface="Open Sans"/>
              </a:rPr>
              <a:t>Environmental Management</a:t>
            </a:r>
          </a:p>
          <a:p>
            <a:pPr marL="163660" indent="-163660">
              <a:spcBef>
                <a:spcPts val="19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latin typeface="Open Sans"/>
              </a:rPr>
              <a:t>Pre-site and pre-disturbance assessments</a:t>
            </a:r>
          </a:p>
          <a:p>
            <a:pPr marL="163660" indent="-163660">
              <a:spcBef>
                <a:spcPts val="19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latin typeface="Open Sans"/>
              </a:rPr>
              <a:t>Wildlife sweeps and management plans</a:t>
            </a:r>
          </a:p>
          <a:p>
            <a:pPr marL="163660" indent="-163660">
              <a:spcBef>
                <a:spcPts val="19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latin typeface="Open Sans"/>
              </a:rPr>
              <a:t>Third-party agreements and acquisitions</a:t>
            </a:r>
          </a:p>
          <a:p>
            <a:pPr marL="163660" indent="-163660">
              <a:spcBef>
                <a:spcPts val="19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latin typeface="Open Sans"/>
              </a:rPr>
              <a:t>Water Act regulatory process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A504551-9E2A-4C22-9D84-6C921840BA16}"/>
              </a:ext>
            </a:extLst>
          </p:cNvPr>
          <p:cNvSpPr/>
          <p:nvPr/>
        </p:nvSpPr>
        <p:spPr>
          <a:xfrm>
            <a:off x="3450" y="9427476"/>
            <a:ext cx="7776914" cy="635701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 sz="1933" dirty="0">
              <a:solidFill>
                <a:srgbClr val="1E2D48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127184E-10EB-4105-B19A-28AE787941A5}"/>
              </a:ext>
            </a:extLst>
          </p:cNvPr>
          <p:cNvSpPr txBox="1"/>
          <p:nvPr/>
        </p:nvSpPr>
        <p:spPr>
          <a:xfrm>
            <a:off x="455819" y="9582356"/>
            <a:ext cx="5063049" cy="29854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CA" sz="1000" b="1" dirty="0">
                <a:solidFill>
                  <a:schemeClr val="bg1"/>
                </a:solidFill>
                <a:latin typeface="Open Sans"/>
              </a:rPr>
              <a:t>BRITISH COLUMBIA  </a:t>
            </a:r>
            <a:r>
              <a:rPr lang="en-CA" sz="1000" b="1" dirty="0">
                <a:solidFill>
                  <a:srgbClr val="A7D500"/>
                </a:solidFill>
                <a:latin typeface="Open Sans"/>
              </a:rPr>
              <a:t>/ </a:t>
            </a:r>
            <a:r>
              <a:rPr lang="en-CA" sz="1000" b="1" dirty="0">
                <a:solidFill>
                  <a:schemeClr val="bg1"/>
                </a:solidFill>
                <a:latin typeface="Open Sans"/>
              </a:rPr>
              <a:t> ALBERTA  </a:t>
            </a:r>
            <a:r>
              <a:rPr lang="en-CA" sz="1000" b="1" dirty="0">
                <a:solidFill>
                  <a:srgbClr val="A7D500"/>
                </a:solidFill>
                <a:latin typeface="Open Sans"/>
              </a:rPr>
              <a:t>/ </a:t>
            </a:r>
            <a:r>
              <a:rPr lang="en-CA" sz="1000" b="1" dirty="0">
                <a:solidFill>
                  <a:schemeClr val="bg1"/>
                </a:solidFill>
                <a:latin typeface="Open Sans"/>
              </a:rPr>
              <a:t> SASKATCHEWAN  </a:t>
            </a:r>
            <a:r>
              <a:rPr lang="en-CA" sz="1000" b="1" dirty="0">
                <a:solidFill>
                  <a:srgbClr val="A7D500"/>
                </a:solidFill>
                <a:latin typeface="Open Sans"/>
              </a:rPr>
              <a:t>/  </a:t>
            </a:r>
            <a:r>
              <a:rPr lang="en-CA" sz="1000" b="1" dirty="0">
                <a:solidFill>
                  <a:schemeClr val="bg1"/>
                </a:solidFill>
                <a:latin typeface="Open Sans"/>
              </a:rPr>
              <a:t>MANITOBA  </a:t>
            </a:r>
            <a:r>
              <a:rPr lang="en-CA" sz="1000" b="1" dirty="0">
                <a:solidFill>
                  <a:srgbClr val="A7D500"/>
                </a:solidFill>
                <a:latin typeface="Open Sans"/>
              </a:rPr>
              <a:t>/</a:t>
            </a:r>
            <a:r>
              <a:rPr lang="en-CA" sz="1000" b="1" dirty="0">
                <a:solidFill>
                  <a:schemeClr val="bg1"/>
                </a:solidFill>
                <a:latin typeface="Open Sans"/>
              </a:rPr>
              <a:t>  ONTARIO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FC5CFA-9B6B-4D39-8A37-C83F9BF8F246}"/>
              </a:ext>
            </a:extLst>
          </p:cNvPr>
          <p:cNvSpPr txBox="1"/>
          <p:nvPr/>
        </p:nvSpPr>
        <p:spPr>
          <a:xfrm>
            <a:off x="5971236" y="9628988"/>
            <a:ext cx="1586738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000" b="1" dirty="0">
                <a:solidFill>
                  <a:schemeClr val="bg1"/>
                </a:solidFill>
                <a:latin typeface="Open Sans"/>
              </a:rPr>
              <a:t>GEOVERRA.COM</a:t>
            </a:r>
            <a:endParaRPr lang="en-CA" sz="1000" b="1" dirty="0">
              <a:solidFill>
                <a:schemeClr val="bg1"/>
              </a:solidFill>
              <a:latin typeface="Open Sans"/>
              <a:cs typeface="Calibri Ligh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CC2D4BA-BFB6-4949-AAFA-55D6EA13F5CE}"/>
              </a:ext>
            </a:extLst>
          </p:cNvPr>
          <p:cNvSpPr/>
          <p:nvPr/>
        </p:nvSpPr>
        <p:spPr>
          <a:xfrm>
            <a:off x="-14019" y="878305"/>
            <a:ext cx="7784758" cy="2056022"/>
          </a:xfrm>
          <a:prstGeom prst="rect">
            <a:avLst/>
          </a:prstGeom>
          <a:solidFill>
            <a:srgbClr val="003865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 sz="1933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9C2C2C-39C7-464D-0C2B-C2CBD923E9B6}"/>
              </a:ext>
            </a:extLst>
          </p:cNvPr>
          <p:cNvSpPr txBox="1"/>
          <p:nvPr/>
        </p:nvSpPr>
        <p:spPr>
          <a:xfrm>
            <a:off x="356895" y="1921484"/>
            <a:ext cx="3861955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3000" b="1" kern="0" dirty="0">
                <a:solidFill>
                  <a:schemeClr val="bg1"/>
                </a:solidFill>
                <a:latin typeface="Open Sans"/>
              </a:rPr>
              <a:t>Road</a:t>
            </a:r>
          </a:p>
          <a:p>
            <a:r>
              <a:rPr lang="en-US" sz="2000" kern="0" dirty="0">
                <a:solidFill>
                  <a:schemeClr val="bg1"/>
                </a:solidFill>
                <a:latin typeface="Open Sans"/>
              </a:rPr>
              <a:t>Roads, Overpasses, Bridges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C7C4C2-1A82-1DE0-B77E-0CAF70F5876E}"/>
              </a:ext>
            </a:extLst>
          </p:cNvPr>
          <p:cNvSpPr/>
          <p:nvPr/>
        </p:nvSpPr>
        <p:spPr>
          <a:xfrm>
            <a:off x="5971236" y="9596054"/>
            <a:ext cx="1586738" cy="298543"/>
          </a:xfrm>
          <a:prstGeom prst="rect">
            <a:avLst/>
          </a:prstGeom>
          <a:noFill/>
          <a:ln w="19050">
            <a:solidFill>
              <a:srgbClr val="A7D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6F0B84-B30B-28C7-7957-EC2409526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879" y="2253"/>
            <a:ext cx="7785279" cy="891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821A34-7FAA-FA6E-1E32-59691687BD82}"/>
              </a:ext>
            </a:extLst>
          </p:cNvPr>
          <p:cNvSpPr txBox="1"/>
          <p:nvPr/>
        </p:nvSpPr>
        <p:spPr>
          <a:xfrm>
            <a:off x="5445869" y="4508074"/>
            <a:ext cx="2079481" cy="1800493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>
            <a:defPPr>
              <a:defRPr lang="en-US"/>
            </a:defPPr>
            <a:lvl1pPr marL="0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90"/>
              </a:spcBef>
            </a:pPr>
            <a:r>
              <a:rPr lang="en-US" sz="1100" b="1" dirty="0">
                <a:solidFill>
                  <a:srgbClr val="003865"/>
                </a:solidFill>
                <a:latin typeface="Open Sans"/>
              </a:rPr>
              <a:t>Construction Services</a:t>
            </a:r>
          </a:p>
          <a:p>
            <a:pPr marL="163660" indent="-163660">
              <a:spcBef>
                <a:spcPts val="19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latin typeface="Open Sans"/>
              </a:rPr>
              <a:t>Calculation of coordinates and grades</a:t>
            </a:r>
          </a:p>
          <a:p>
            <a:pPr marL="163660" indent="-163660">
              <a:spcBef>
                <a:spcPts val="19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latin typeface="Open Sans"/>
              </a:rPr>
              <a:t>Highway and freeway staking</a:t>
            </a:r>
          </a:p>
          <a:p>
            <a:pPr marL="163660" indent="-163660">
              <a:spcBef>
                <a:spcPts val="190"/>
              </a:spcBef>
              <a:buFont typeface="Arial" panose="020B0604020202020204" pitchFamily="34" charset="0"/>
              <a:buChar char="•"/>
            </a:pPr>
            <a:r>
              <a:rPr lang="en-CA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Settlement and deformation monitoring</a:t>
            </a:r>
          </a:p>
          <a:p>
            <a:pPr marL="163660" indent="-163660">
              <a:spcBef>
                <a:spcPts val="19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latin typeface="Open Sans"/>
              </a:rPr>
              <a:t>As-built surveys of road and related construction</a:t>
            </a:r>
          </a:p>
          <a:p>
            <a:pPr marL="163660" indent="-163660">
              <a:spcBef>
                <a:spcPts val="190"/>
              </a:spcBef>
              <a:buFont typeface="Arial" panose="020B0604020202020204" pitchFamily="34" charset="0"/>
              <a:buChar char="•"/>
            </a:pPr>
            <a:endParaRPr lang="en-CA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63660" indent="-163660">
              <a:spcBef>
                <a:spcPts val="19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Open San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9FAEFD-5020-5C71-1554-64536F803EE5}"/>
              </a:ext>
            </a:extLst>
          </p:cNvPr>
          <p:cNvSpPr txBox="1"/>
          <p:nvPr/>
        </p:nvSpPr>
        <p:spPr>
          <a:xfrm>
            <a:off x="404220" y="4508074"/>
            <a:ext cx="2532020" cy="1800493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>
            <a:defPPr>
              <a:defRPr lang="en-US"/>
            </a:defPPr>
            <a:lvl1pPr marL="0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509412" rtl="0" eaLnBrk="1" latinLnBrk="0" hangingPunct="1">
              <a:defRPr sz="20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90"/>
              </a:spcBef>
            </a:pPr>
            <a:r>
              <a:rPr lang="en-CA" sz="1100" b="1" dirty="0">
                <a:solidFill>
                  <a:srgbClr val="003865"/>
                </a:solidFill>
                <a:latin typeface="Open Sans"/>
              </a:rPr>
              <a:t>Land Surveying Services</a:t>
            </a:r>
          </a:p>
          <a:p>
            <a:pPr marL="342900" marR="0" lvl="0" indent="-342900">
              <a:spcBef>
                <a:spcPts val="19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Topographic corridor mapping</a:t>
            </a:r>
          </a:p>
          <a:p>
            <a:pPr marL="342900" marR="0" lvl="0" indent="-342900">
              <a:spcBef>
                <a:spcPts val="19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Road use and access plans</a:t>
            </a:r>
          </a:p>
          <a:p>
            <a:pPr marL="342900" marR="0" lvl="0" indent="-342900">
              <a:spcBef>
                <a:spcPts val="19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Traffic accommodation strategies</a:t>
            </a:r>
          </a:p>
          <a:p>
            <a:pPr marL="342900" marR="0" lvl="0" indent="-342900">
              <a:spcBef>
                <a:spcPts val="19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 of way legal surveying</a:t>
            </a:r>
          </a:p>
          <a:p>
            <a:pPr marL="342900" indent="-342900">
              <a:spcBef>
                <a:spcPts val="19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3D mobile scanning and modelling services</a:t>
            </a:r>
          </a:p>
          <a:p>
            <a:pPr marL="342900" indent="-342900">
              <a:spcBef>
                <a:spcPts val="19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Surveys to support condition assessment of roads, bridges, and assets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8EC600-61F3-983C-30C6-AAAB67E37772}"/>
              </a:ext>
            </a:extLst>
          </p:cNvPr>
          <p:cNvSpPr txBox="1"/>
          <p:nvPr/>
        </p:nvSpPr>
        <p:spPr>
          <a:xfrm>
            <a:off x="370507" y="8119908"/>
            <a:ext cx="7154843" cy="759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2400"/>
              </a:spcAft>
            </a:pPr>
            <a:r>
              <a:rPr lang="en-CA" sz="1100" b="1" dirty="0">
                <a:solidFill>
                  <a:srgbClr val="003865"/>
                </a:solidFill>
                <a:latin typeface="Open Sans"/>
              </a:rPr>
              <a:t>Advanced Technologies / </a:t>
            </a:r>
            <a:r>
              <a:rPr lang="en-CA" sz="1000" kern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the benefits of improved safety, compressed schedules, and reduced costs, we have advanced technologies — mobile mapping systems (MMS), global navigation satellite systems (GNSS), robotic total stations, multistations, and more — to collect high-precision data, and provide monitoring services for a diverse range transportation projects. </a:t>
            </a:r>
            <a:endParaRPr lang="en-CA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4C7381C-2C82-7B4A-BFD4-8E8BE1E7D3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490" b="2276"/>
          <a:stretch/>
        </p:blipFill>
        <p:spPr>
          <a:xfrm>
            <a:off x="5442579" y="6354444"/>
            <a:ext cx="1841606" cy="15165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B15285C-3375-6B24-76B9-EF0617353C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13" b="5332"/>
          <a:stretch/>
        </p:blipFill>
        <p:spPr>
          <a:xfrm>
            <a:off x="488215" y="6392208"/>
            <a:ext cx="4655635" cy="148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51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6E4F0C16D62A488ECF52C03FBB12BD" ma:contentTypeVersion="14" ma:contentTypeDescription="Create a new document." ma:contentTypeScope="" ma:versionID="dcd98869d3a5139e9790c14c346f0a19">
  <xsd:schema xmlns:xsd="http://www.w3.org/2001/XMLSchema" xmlns:xs="http://www.w3.org/2001/XMLSchema" xmlns:p="http://schemas.microsoft.com/office/2006/metadata/properties" xmlns:ns2="34352712-3657-43d3-98ed-ac5a71849567" xmlns:ns3="d578fac4-0c94-4b4e-a28b-8abfe24df58b" targetNamespace="http://schemas.microsoft.com/office/2006/metadata/properties" ma:root="true" ma:fieldsID="bf4998bb38af9e3386356b8836208754" ns2:_="" ns3:_="">
    <xsd:import namespace="34352712-3657-43d3-98ed-ac5a71849567"/>
    <xsd:import namespace="d578fac4-0c94-4b4e-a28b-8abfe24df5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2712-3657-43d3-98ed-ac5a718495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7efff30-fd9a-4c2c-9b87-213c2317d7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78fac4-0c94-4b4e-a28b-8abfe24df58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5994473-bead-47d3-8c98-0963fbe6681f}" ma:internalName="TaxCatchAll" ma:showField="CatchAllData" ma:web="d578fac4-0c94-4b4e-a28b-8abfe24df5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895F34-4038-45B4-A597-11D82CF5BD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2712-3657-43d3-98ed-ac5a71849567"/>
    <ds:schemaRef ds:uri="d578fac4-0c94-4b4e-a28b-8abfe24df5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1C3852-05FB-4CE9-949A-E859B5ABF6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89</TotalTime>
  <Words>296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Meghan Coveney</dc:creator>
  <cp:lastModifiedBy>Tia Midyette</cp:lastModifiedBy>
  <cp:revision>3</cp:revision>
  <dcterms:created xsi:type="dcterms:W3CDTF">2023-08-11T19:29:43Z</dcterms:created>
  <dcterms:modified xsi:type="dcterms:W3CDTF">2023-09-14T18:30:08Z</dcterms:modified>
</cp:coreProperties>
</file>